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28803600" cy="36004500"/>
  <p:notesSz cx="6858000" cy="9144000"/>
  <p:defaultTextStyle>
    <a:defPPr>
      <a:defRPr lang="it-IT"/>
    </a:defPPr>
    <a:lvl1pPr marL="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6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3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9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64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830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96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162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3280" algn="l" defTabSz="3703320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E611E"/>
    <a:srgbClr val="B47B26"/>
    <a:srgbClr val="666633"/>
    <a:srgbClr val="996633"/>
    <a:srgbClr val="333300"/>
    <a:srgbClr val="33CC33"/>
    <a:srgbClr val="99FF99"/>
    <a:srgbClr val="FD950B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7851" autoAdjust="0"/>
  </p:normalViewPr>
  <p:slideViewPr>
    <p:cSldViewPr>
      <p:cViewPr varScale="1">
        <p:scale>
          <a:sx n="19" d="100"/>
          <a:sy n="19" d="100"/>
        </p:scale>
        <p:origin x="-2868" y="-168"/>
      </p:cViewPr>
      <p:guideLst>
        <p:guide orient="horz" pos="11340"/>
        <p:guide pos="9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1DD21-574E-4E73-BF84-2C5638AAAFC5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BBFC-F2C0-44BE-9D0C-20DCED1B95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71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60270" y="11184734"/>
            <a:ext cx="24483060" cy="771763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20540" y="20402550"/>
            <a:ext cx="20162520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0882610" y="1441852"/>
            <a:ext cx="6480810" cy="3072050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440180" y="1441852"/>
            <a:ext cx="18962370" cy="3072050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5286" y="23136228"/>
            <a:ext cx="24483060" cy="7150894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75286" y="15260246"/>
            <a:ext cx="24483060" cy="7875982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66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3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9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64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830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9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162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32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40180" y="840105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641830" y="8401053"/>
            <a:ext cx="12721590" cy="23761306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0180" y="8059343"/>
            <a:ext cx="12726592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440180" y="11418094"/>
            <a:ext cx="12726592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4631830" y="8059343"/>
            <a:ext cx="12731591" cy="3358751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660" indent="0">
              <a:buNone/>
              <a:defRPr sz="8100" b="1"/>
            </a:lvl2pPr>
            <a:lvl3pPr marL="3703320" indent="0">
              <a:buNone/>
              <a:defRPr sz="7300" b="1"/>
            </a:lvl3pPr>
            <a:lvl4pPr marL="5554980" indent="0">
              <a:buNone/>
              <a:defRPr sz="6500" b="1"/>
            </a:lvl4pPr>
            <a:lvl5pPr marL="7406640" indent="0">
              <a:buNone/>
              <a:defRPr sz="6500" b="1"/>
            </a:lvl5pPr>
            <a:lvl6pPr marL="9258300" indent="0">
              <a:buNone/>
              <a:defRPr sz="6500" b="1"/>
            </a:lvl6pPr>
            <a:lvl7pPr marL="11109960" indent="0">
              <a:buNone/>
              <a:defRPr sz="6500" b="1"/>
            </a:lvl7pPr>
            <a:lvl8pPr marL="12961620" indent="0">
              <a:buNone/>
              <a:defRPr sz="6500" b="1"/>
            </a:lvl8pPr>
            <a:lvl9pPr marL="14813280" indent="0">
              <a:buNone/>
              <a:defRPr sz="6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4631830" y="11418094"/>
            <a:ext cx="12731591" cy="20744262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0182" y="1433512"/>
            <a:ext cx="9476186" cy="6100763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61407" y="1433515"/>
            <a:ext cx="16102013" cy="30728843"/>
          </a:xfrm>
        </p:spPr>
        <p:txBody>
          <a:bodyPr/>
          <a:lstStyle>
            <a:lvl1pPr>
              <a:defRPr sz="130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40182" y="7534278"/>
            <a:ext cx="9476186" cy="24628081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45707" y="25203150"/>
            <a:ext cx="17282160" cy="2975375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645707" y="3217069"/>
            <a:ext cx="17282160" cy="21602700"/>
          </a:xfrm>
        </p:spPr>
        <p:txBody>
          <a:bodyPr/>
          <a:lstStyle>
            <a:lvl1pPr marL="0" indent="0">
              <a:buNone/>
              <a:defRPr sz="13000"/>
            </a:lvl1pPr>
            <a:lvl2pPr marL="1851660" indent="0">
              <a:buNone/>
              <a:defRPr sz="11300"/>
            </a:lvl2pPr>
            <a:lvl3pPr marL="3703320" indent="0">
              <a:buNone/>
              <a:defRPr sz="9700"/>
            </a:lvl3pPr>
            <a:lvl4pPr marL="5554980" indent="0">
              <a:buNone/>
              <a:defRPr sz="8100"/>
            </a:lvl4pPr>
            <a:lvl5pPr marL="7406640" indent="0">
              <a:buNone/>
              <a:defRPr sz="8100"/>
            </a:lvl5pPr>
            <a:lvl6pPr marL="9258300" indent="0">
              <a:buNone/>
              <a:defRPr sz="8100"/>
            </a:lvl6pPr>
            <a:lvl7pPr marL="11109960" indent="0">
              <a:buNone/>
              <a:defRPr sz="8100"/>
            </a:lvl7pPr>
            <a:lvl8pPr marL="12961620" indent="0">
              <a:buNone/>
              <a:defRPr sz="8100"/>
            </a:lvl8pPr>
            <a:lvl9pPr marL="14813280" indent="0">
              <a:buNone/>
              <a:defRPr sz="8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45707" y="28178524"/>
            <a:ext cx="17282160" cy="4225526"/>
          </a:xfrm>
        </p:spPr>
        <p:txBody>
          <a:bodyPr/>
          <a:lstStyle>
            <a:lvl1pPr marL="0" indent="0">
              <a:buNone/>
              <a:defRPr sz="5700"/>
            </a:lvl1pPr>
            <a:lvl2pPr marL="1851660" indent="0">
              <a:buNone/>
              <a:defRPr sz="4900"/>
            </a:lvl2pPr>
            <a:lvl3pPr marL="3703320" indent="0">
              <a:buNone/>
              <a:defRPr sz="4100"/>
            </a:lvl3pPr>
            <a:lvl4pPr marL="5554980" indent="0">
              <a:buNone/>
              <a:defRPr sz="3600"/>
            </a:lvl4pPr>
            <a:lvl5pPr marL="7406640" indent="0">
              <a:buNone/>
              <a:defRPr sz="3600"/>
            </a:lvl5pPr>
            <a:lvl6pPr marL="9258300" indent="0">
              <a:buNone/>
              <a:defRPr sz="3600"/>
            </a:lvl6pPr>
            <a:lvl7pPr marL="11109960" indent="0">
              <a:buNone/>
              <a:defRPr sz="3600"/>
            </a:lvl7pPr>
            <a:lvl8pPr marL="12961620" indent="0">
              <a:buNone/>
              <a:defRPr sz="3600"/>
            </a:lvl8pPr>
            <a:lvl9pPr marL="14813280" indent="0">
              <a:buNone/>
              <a:defRPr sz="3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40180" y="1441850"/>
            <a:ext cx="25923240" cy="6000750"/>
          </a:xfrm>
          <a:prstGeom prst="rect">
            <a:avLst/>
          </a:prstGeom>
        </p:spPr>
        <p:txBody>
          <a:bodyPr vert="horz" lIns="370332" tIns="185166" rIns="370332" bIns="18516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0180" y="8401053"/>
            <a:ext cx="25923240" cy="23761306"/>
          </a:xfrm>
          <a:prstGeom prst="rect">
            <a:avLst/>
          </a:prstGeom>
        </p:spPr>
        <p:txBody>
          <a:bodyPr vert="horz" lIns="370332" tIns="185166" rIns="370332" bIns="18516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4401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9841230" y="33370840"/>
            <a:ext cx="91211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0642580" y="33370840"/>
            <a:ext cx="6720840" cy="1916906"/>
          </a:xfrm>
          <a:prstGeom prst="rect">
            <a:avLst/>
          </a:prstGeom>
        </p:spPr>
        <p:txBody>
          <a:bodyPr vert="horz" lIns="370332" tIns="185166" rIns="370332" bIns="18516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320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745" indent="-1388745" algn="l" defTabSz="3703320" rtl="0" eaLnBrk="1" latinLnBrk="0" hangingPunct="1">
        <a:spcBef>
          <a:spcPct val="20000"/>
        </a:spcBef>
        <a:buFont typeface="Arial" pitchFamily="34" charset="0"/>
        <a:buChar char="•"/>
        <a:defRPr sz="130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948" indent="-1157288" algn="l" defTabSz="3703320" rtl="0" eaLnBrk="1" latinLnBrk="0" hangingPunct="1">
        <a:spcBef>
          <a:spcPct val="20000"/>
        </a:spcBef>
        <a:buFont typeface="Arial" pitchFamily="34" charset="0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indent="-925830" algn="l" defTabSz="3703320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470" indent="-925830" algn="l" defTabSz="3703320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413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79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745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9110" indent="-925830" algn="l" defTabSz="370332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3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9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96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162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3280" algn="l" defTabSz="3703320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500">
              <a:srgbClr val="A09C73"/>
            </a:gs>
            <a:gs pos="75000">
              <a:srgbClr val="ABA77F"/>
            </a:gs>
            <a:gs pos="50000">
              <a:srgbClr val="C1BD97"/>
            </a:gs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lum bright="-12000" contrast="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8" y="216274"/>
            <a:ext cx="4869916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1654" y="288282"/>
            <a:ext cx="4249738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9814376" y="35284170"/>
            <a:ext cx="8045595" cy="707860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ctr"/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Società 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Italiana di Chimica </a:t>
            </a: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Agraria, XXX 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Convegno Nazionale</a:t>
            </a:r>
          </a:p>
          <a:p>
            <a:pPr algn="ctr"/>
            <a:r>
              <a:rPr lang="it-IT" sz="2000" i="1" u="sng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"La Chimica Agraria tra Energia ed </a:t>
            </a:r>
            <a:r>
              <a:rPr lang="it-IT" sz="2000" i="1" u="sng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Ambiente</a:t>
            </a:r>
            <a:r>
              <a:rPr lang="it-IT" sz="2000" i="1" u="sng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i="1" u="sng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18-19 </a:t>
            </a:r>
            <a:r>
              <a:rPr lang="it-IT" sz="20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Settembre 2012, </a:t>
            </a:r>
            <a:r>
              <a:rPr lang="it-IT" sz="2000" i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Milano</a:t>
            </a:r>
            <a:endParaRPr lang="it-IT" sz="2000" i="1" dirty="0">
              <a:solidFill>
                <a:schemeClr val="accent1">
                  <a:lumMod val="5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055304" y="35296390"/>
            <a:ext cx="3748096" cy="707860"/>
          </a:xfrm>
          <a:prstGeom prst="rect">
            <a:avLst/>
          </a:prstGeom>
          <a:noFill/>
        </p:spPr>
        <p:txBody>
          <a:bodyPr wrap="none" lIns="91417" tIns="45707" rIns="91417" bIns="45707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Costo progetto 4.025.000 €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Cofinanziamento UE: 1.929.873 €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37" y="33069207"/>
            <a:ext cx="425116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F:\CHIARA\LIFE\convegno brescia\loghi\piacen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878" y="33069206"/>
            <a:ext cx="133377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CHIARA\LIFE\convegno brescia\loghi\st_033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7433" y="33069206"/>
            <a:ext cx="149325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031766" y="34743539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663300"/>
                </a:solidFill>
                <a:latin typeface="Candara" pitchFamily="34" charset="0"/>
              </a:rPr>
              <a:t>Comune di Piacenza</a:t>
            </a:r>
            <a:endParaRPr lang="it-IT" sz="2000" dirty="0">
              <a:solidFill>
                <a:srgbClr val="663300"/>
              </a:solidFill>
              <a:latin typeface="Candara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570152" y="34741709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663300"/>
                </a:solidFill>
                <a:latin typeface="Candara" pitchFamily="34" charset="0"/>
              </a:rPr>
              <a:t>Provincia di Piacenza</a:t>
            </a:r>
            <a:endParaRPr lang="it-IT" sz="2000" dirty="0">
              <a:solidFill>
                <a:srgbClr val="663300"/>
              </a:solidFill>
              <a:latin typeface="Candara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898662" y="181053"/>
            <a:ext cx="19582991" cy="4401179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Recupero ambientale di un suolo degradato e desertificato mediante  una nuova tecnologia di trattamento di ricostituzione del </a:t>
            </a:r>
            <a:r>
              <a:rPr lang="it-IT" sz="4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terreno: indagini preliminari</a:t>
            </a:r>
          </a:p>
          <a:p>
            <a:pPr algn="ctr"/>
            <a:endParaRPr lang="it-IT" sz="800" b="1" dirty="0">
              <a:solidFill>
                <a:schemeClr val="accent6">
                  <a:lumMod val="7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Chiara Cassinari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Paolo Manfredi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2800" b="1" dirty="0" err="1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Sotirios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Vasileiadis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Claudio Baffi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Marina Gatti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Aldo Giomo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, Marco Trevisan</a:t>
            </a:r>
            <a:r>
              <a:rPr lang="it-IT" sz="2800" b="1" baseline="30000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lvl="1" algn="just"/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1 Istituto di Chimica Agraria e Ambientale, Università Cattolica del Sacro Cuore, Piacenza</a:t>
            </a:r>
          </a:p>
          <a:p>
            <a:pPr lvl="1" algn="just"/>
            <a:r>
              <a:rPr lang="it-IT" sz="2800" b="1" dirty="0">
                <a:solidFill>
                  <a:srgbClr val="8E611E"/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2 M.C.M. Ecosistemi s.r.l., Gariga di Podenzano, Piacenza</a:t>
            </a:r>
          </a:p>
          <a:p>
            <a:pPr algn="ctr"/>
            <a:endParaRPr lang="it-IT" sz="800" dirty="0">
              <a:solidFill>
                <a:schemeClr val="accent6">
                  <a:lumMod val="7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www.lifeplusecosistemi.eu</a:t>
            </a:r>
          </a:p>
          <a:p>
            <a:pPr algn="ctr"/>
            <a:endParaRPr lang="it-IT" sz="800" b="1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0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LIFE10 ENV/IT/0400 NEW LIFE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1" y="4536754"/>
            <a:ext cx="10800000" cy="9264048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just">
              <a:defRPr/>
            </a:pPr>
            <a:r>
              <a:rPr lang="it-IT" sz="28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OBIETTIVO</a:t>
            </a:r>
            <a:endParaRPr lang="it-IT" sz="2400" b="1" dirty="0" smtClean="0">
              <a:solidFill>
                <a:schemeClr val="bg2">
                  <a:lumMod val="1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Sviluppo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sperimentale di una tecnologia innovativa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di trattamento chimico - meccanico  di suoli degradati volto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alla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loro difesa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recupero</a:t>
            </a:r>
          </a:p>
          <a:p>
            <a:pPr algn="just">
              <a:defRPr/>
            </a:pPr>
            <a:endParaRPr lang="it-IT" sz="8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Miglioramento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della struttura e incremento della stabilità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strutturale</a:t>
            </a:r>
          </a:p>
          <a:p>
            <a:pPr marL="514350" indent="-51435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Aumento e stabilizzazione della sostanza organica</a:t>
            </a:r>
          </a:p>
          <a:p>
            <a:pPr marL="514350" indent="-51435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Riduzione della compattazione </a:t>
            </a:r>
          </a:p>
          <a:p>
            <a:pPr marL="514350" indent="-51435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Aumento della capacità di ritenzione idrica</a:t>
            </a: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Miglioramento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delle capacità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termica</a:t>
            </a:r>
            <a:endParaRPr lang="it-IT" sz="2400" dirty="0">
              <a:solidFill>
                <a:schemeClr val="bg2">
                  <a:lumMod val="2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capacità di scambio cationico</a:t>
            </a:r>
            <a:endParaRPr lang="it-IT" sz="2400" dirty="0">
              <a:solidFill>
                <a:schemeClr val="bg2">
                  <a:lumMod val="2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dell’effetto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tampone</a:t>
            </a:r>
            <a:endParaRPr lang="it-IT" sz="2400" dirty="0">
              <a:solidFill>
                <a:schemeClr val="bg2">
                  <a:lumMod val="2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fertilità</a:t>
            </a:r>
            <a:endParaRPr lang="it-IT" sz="2400" dirty="0">
              <a:solidFill>
                <a:schemeClr val="bg2">
                  <a:lumMod val="25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Courier New" pitchFamily="49" charset="0"/>
              <a:buChar char="o"/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Incremento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biodiversità</a:t>
            </a:r>
          </a:p>
          <a:p>
            <a:pPr algn="just">
              <a:defRPr/>
            </a:pPr>
            <a:endParaRPr lang="it-IT" sz="800" dirty="0" smtClean="0">
              <a:solidFill>
                <a:schemeClr val="bg2">
                  <a:lumMod val="1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it-IT" sz="2400" b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Tecnologia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: trattamento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meccanico di disgregazione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 suolo e aggiunta nello stesso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di matrici di natura ammendante e correttiva, tali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matrici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vengono di fatto incorporate nella struttura e 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divengono 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parte integrante del </a:t>
            </a:r>
            <a:r>
              <a:rPr lang="it-IT" sz="2400" b="1" u="sng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suolo </a:t>
            </a:r>
            <a:r>
              <a:rPr lang="it-IT" sz="2400" b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ricostituito</a:t>
            </a:r>
            <a:r>
              <a:rPr lang="it-IT" sz="2400" b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.</a:t>
            </a:r>
            <a:endParaRPr lang="it-IT" sz="2400" b="1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La tecnologia sarà applicata in un’area di 200.000 m</a:t>
            </a:r>
            <a:r>
              <a:rPr lang="it-IT" sz="2400" baseline="30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all’interno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del Parco Regionale del Basso Trebbia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sita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Piacenza, area utilizzata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negli anni ‘80 come discarica di rifiuti solidi urbani e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successivamente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ricoperta con terreno di varia natura.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defRPr/>
            </a:pP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Oggi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l’area si presenta come una prateria caratterizzata dalla dominanza di specie ruderali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2400" i="1" dirty="0" err="1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Agropyron</a:t>
            </a:r>
            <a:r>
              <a:rPr lang="it-IT" sz="2400" i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i="1" dirty="0" err="1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repens</a:t>
            </a:r>
            <a:r>
              <a:rPr lang="it-IT" sz="2400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it-IT" sz="2400" i="1" dirty="0" err="1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Hordeum</a:t>
            </a:r>
            <a:r>
              <a:rPr lang="it-IT" sz="2400" i="1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400" i="1" dirty="0" err="1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murinum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) che crescono su suoli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scarsa struttura, mal drenati e a contenuto in acqua molto variabile a seconda delle stagioni; soggetta ad intense attività di pascolo e solo marginalmente fruibile dalla </a:t>
            </a:r>
            <a:r>
              <a:rPr lang="it-IT" sz="24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popolazione.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56713" y="4536754"/>
            <a:ext cx="108000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Approccio sperimentale e fasi operative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Caratterizzazione pedologica </a:t>
            </a:r>
            <a:r>
              <a:rPr lang="it-IT" sz="2400" u="sng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e chimico-fisica </a:t>
            </a:r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del suolo del sito e individuazione di aree omogenee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Ricerca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 caratterizzazione delle matrici da miscelare con il suolo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Applicazione della tecnologia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attraverso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l’allestimento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di parcelle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sperimentali utilizzando i diversi suoli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del sito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unitamente a differenti tipologie di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matrici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Ripristino 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dell’area di degradata attraverso rimozione dello strato superficiale del suolo e riposizionamento del suolo </a:t>
            </a: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ricostituito</a:t>
            </a: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, messa a dimora di essenze erbacee e arboree autoctone per recuperare la biodiversità</a:t>
            </a:r>
          </a:p>
          <a:p>
            <a:pPr algn="just">
              <a:defRPr/>
            </a:pPr>
            <a:r>
              <a:rPr lang="it-IT" sz="2800" b="1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INDAGINI PRELIMINARI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Caratterizzazione pedologica </a:t>
            </a:r>
            <a:r>
              <a:rPr lang="it-IT" sz="2400" u="sng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e chimico-fisica </a:t>
            </a:r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del suolo </a:t>
            </a:r>
            <a:r>
              <a:rPr lang="it-IT" sz="2400" u="sng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del </a:t>
            </a:r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sito e individuazione di aree omogenee</a:t>
            </a:r>
          </a:p>
          <a:p>
            <a:pPr algn="just"/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Piano di campionamento secondo un reticolo a maglie regolari 75x75m con un infittimento fino a maglie 25x25m in aree con particolari effetti idrodinamici fino ad individuare le seguenti stazioni: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40 distribuite secondo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transetti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distribuiti in direzione NE-SO e NO-SE;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11 sulla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base di particolarità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vegetazionali.</a:t>
            </a:r>
          </a:p>
          <a:p>
            <a:pPr algn="just"/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I prelievi di suolo sono stati eseguiti con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fustelle ottenute mediante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percussione ognuna successivamente suddivisa in uno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strato superficiale denominato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«top» e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uno strato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profondo «bulk»,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potenzialmente esposto al contatto con i rifiuti sottostanti. Le analisi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sono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state concentrate sui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campioni «bulk». </a:t>
            </a:r>
          </a:p>
          <a:p>
            <a:pPr algn="just"/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arametri indagati: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pH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;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Ctot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;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Cinorg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;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Corg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; S.O.; </a:t>
            </a:r>
            <a:r>
              <a:rPr lang="it-IT" sz="2400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Ntot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; C/N; CaCO</a:t>
            </a:r>
            <a:r>
              <a:rPr lang="it-IT" sz="2400" baseline="-250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3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; C.S.C.; contenuto estraibile in </a:t>
            </a:r>
            <a:r>
              <a:rPr lang="it-IT" sz="2400" i="1" dirty="0" err="1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aqua</a:t>
            </a:r>
            <a:r>
              <a:rPr lang="it-IT" sz="2400" i="1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regia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degli elementi potenzialmente tossici (Al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As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Ba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, Be,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Cd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, Co, Cr, Cu, Fe, Hg, Mn,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Mo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, Ni, Pb, Sb, Se, Sn, Te, Ti, </a:t>
            </a:r>
            <a:r>
              <a:rPr lang="it-IT" sz="2400" dirty="0" err="1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Tl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, V e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Zn). </a:t>
            </a:r>
          </a:p>
          <a:p>
            <a:pPr algn="just"/>
            <a:endParaRPr lang="it-IT" sz="800" dirty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  <a:p>
            <a:pPr algn="just"/>
            <a:r>
              <a:rPr lang="it-IT" sz="2800" b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Analisi statistica dei parametri per individuare aree omogenee di </a:t>
            </a:r>
            <a:r>
              <a:rPr lang="it-IT" sz="2800" b="1" u="sng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suolo </a:t>
            </a:r>
            <a:r>
              <a:rPr lang="it-IT" sz="2800" b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descrivibili </a:t>
            </a:r>
            <a:r>
              <a:rPr lang="it-IT" sz="2800" b="1" u="sng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con i </a:t>
            </a:r>
            <a:r>
              <a:rPr lang="it-IT" sz="2800" b="1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valori  misurati in una singola stazione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.</a:t>
            </a:r>
            <a:endParaRPr lang="it-IT" sz="2400" dirty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Immagin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5631" y="5904906"/>
            <a:ext cx="6939288" cy="5530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166" y="17147307"/>
            <a:ext cx="285482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28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ANALISI STATISTICA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Classi di abbondanza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: caratterizzate dalla condizione «estrema» dei parametri (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pH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Ctot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Cinorg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Corg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S.O.,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Ntot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C/N, CaCO</a:t>
            </a:r>
            <a:r>
              <a:rPr lang="it-IT" sz="2400" baseline="-250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3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, CSC) valore basso, medio basso, medio alto, alto; in alcuni casi si è reso necessario trasformare i dati in ranghi, negli altri casi  si è calcolata la mediana e sulla base del valore di questa si è proceduto a suddividere le classi.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Analisi multivariata (software R)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: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Trasformazione Box-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Cox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per  normalizzare i dati (Osborne 2010) (software R pacchetto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«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car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»)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Cluster Analysis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(software R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pacchetto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«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vegan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 «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) con algoritmo UPGMA attraverso la quale si sono individuati 5 gruppi di suoli; seguita da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analisi della varianza (Burns &amp; Burns, 2009) (software IBM SPSS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</a:rPr>
              <a:t>statistics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 19)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 sui 5 gruppi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ricercare i parametri cui possono essere ricondotte le cause di suddivisione dei gruppi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individuati. Gli esiti devono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idealmente risultare significativi per ciascuno dei parametri usati per l’analisi (Burns &amp; Burns, 2009). La significatività riscontrata conferma indirettamente l’efficacia della Cluster Analysis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condotta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dato che i cluster sono selezionati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per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massimizzarne le reciproche differenze (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</a:rPr>
              <a:t>Norušis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 M.I, 2011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). Gli esiti dell’ANOVA mostrano che i parametri indagati influenzano la suddivisione dei gruppi nel seguente ordine: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Co, Va, Al,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Ctot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Cu, Zn, Cr, Fe, Ni,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Be,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Corg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As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Mn,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Cinorg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Ba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pH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C.S.C,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Ti, </a:t>
            </a: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Ntot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Pb,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Hg, C/N,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Sb.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PCA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(software R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pacchetto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«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vegan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»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)  con individuazione di due componenti PC1 e PC2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1932" y="21300701"/>
            <a:ext cx="6178020" cy="43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2428" y="20618673"/>
            <a:ext cx="6813279" cy="504824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4446" y="20878920"/>
            <a:ext cx="5093616" cy="4788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6203009" y="25671137"/>
            <a:ext cx="6832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D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istribuzione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su piano cartesiano delle stazioni in funzione delle due principali componenti della variabilità. I simboli delle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singole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stazioni sono appositamente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modificati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per evidenziare la concordanza tra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la suddivisione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operata con la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Cluster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Analysis e le differenziazioni ottenute secondo le componenti PC1 e PC2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3512259" y="25795831"/>
            <a:ext cx="5057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Posizione dei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campioni rispetto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all’interpretazione geometrica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delle 2 variabili individuate dalla PCA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2208" y="27893284"/>
            <a:ext cx="1461794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Verdana" pitchFamily="34" charset="0"/>
                <a:cs typeface="Verdana" pitchFamily="34" charset="0"/>
              </a:rPr>
              <a:t>RISULTATI</a:t>
            </a:r>
            <a:endParaRPr lang="it-IT" sz="2800" b="1" dirty="0">
              <a:solidFill>
                <a:schemeClr val="tx2">
                  <a:lumMod val="50000"/>
                </a:schemeClr>
              </a:solidFill>
              <a:latin typeface="Candar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Individuazione 5 aree omogenee di suolo a seguito di PCA e Cluster Analysis:</a:t>
            </a:r>
            <a:endParaRPr lang="it-IT" sz="2400" u="sng" dirty="0">
              <a:solidFill>
                <a:schemeClr val="bg2">
                  <a:lumMod val="10000"/>
                </a:schemeClr>
              </a:solidFill>
              <a:latin typeface="Candara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Gruppo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1: nel transetto individuato dalle stazioni si ritiene rappresentativa la stazione centrale numero 4.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Gruppo 2: il gruppo consente di individuare due transetti principali nei quali individuare rispettivamente le stazioni 6 (transetto tra le stazioni 6 e 7) e la stazione 13 (transetto tra le stazioni 12,13 e 14). 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Gruppo 3: il più numeroso e complesso, si ritiene di poter individuare la stazione 25 (rappresentativa delle stazioni da 20 a 29); la stazione 45 (rappresentativa delle stazioni nella porzione centrale dell’area)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la stazione 33 (rappresentativa delle stazioni da 30 a 39).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Gruppo 4: nel transetto individuato dalle stazioni 46, 47 e 18 si ritiene rappresentativa la stazione il 47; interessante anche la stazione 51 viste evidenze diversità di tipo botanico.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Gruppo 5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it-IT" sz="2400" dirty="0">
                <a:solidFill>
                  <a:schemeClr val="bg2">
                    <a:lumMod val="10000"/>
                  </a:schemeClr>
                </a:solidFill>
              </a:rPr>
              <a:t>stazione 38 essendo l’unica del 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gruppo.</a:t>
            </a:r>
          </a:p>
          <a:p>
            <a:pPr lvl="0" algn="just"/>
            <a:r>
              <a:rPr lang="it-IT" sz="2400" u="sng" dirty="0" smtClean="0">
                <a:solidFill>
                  <a:schemeClr val="bg2">
                    <a:lumMod val="10000"/>
                  </a:schemeClr>
                </a:solidFill>
              </a:rPr>
              <a:t>Integrazione di queste stazioni con quelle individuate dalla classi di abbondanza.</a:t>
            </a:r>
          </a:p>
          <a:p>
            <a:pPr lvl="0" algn="just"/>
            <a:r>
              <a:rPr lang="it-IT" sz="2400" b="1" u="sng" dirty="0" smtClean="0">
                <a:solidFill>
                  <a:schemeClr val="bg2">
                    <a:lumMod val="10000"/>
                  </a:schemeClr>
                </a:solidFill>
              </a:rPr>
              <a:t>Si è giunti in questo modo  ad avere 13  stazioni che rappresentano le aree ricercate</a:t>
            </a:r>
            <a:r>
              <a:rPr lang="it-IT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t-IT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2626393"/>
              </p:ext>
            </p:extLst>
          </p:nvPr>
        </p:nvGraphicFramePr>
        <p:xfrm>
          <a:off x="23402800" y="28587426"/>
          <a:ext cx="4968552" cy="4494795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4104456"/>
              </a:tblGrid>
              <a:tr h="3342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Stazioni</a:t>
                      </a:r>
                      <a:endParaRPr lang="it-IT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Motivazioni</a:t>
                      </a:r>
                      <a:endParaRPr lang="it-IT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 e </a:t>
                      </a:r>
                      <a:r>
                        <a:rPr lang="it-IT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basso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</a:t>
                      </a:r>
                      <a:r>
                        <a:rPr lang="it-IT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PCA, </a:t>
                      </a:r>
                      <a:r>
                        <a:rPr lang="it-IT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Corg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it-IT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Ntot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alti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PCA,  </a:t>
                      </a:r>
                      <a:r>
                        <a:rPr lang="it-IT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Corg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it-IT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Ntot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bassi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 e CaCO</a:t>
                      </a:r>
                      <a:r>
                        <a:rPr lang="it-IT" sz="140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 basso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CaCO</a:t>
                      </a:r>
                      <a:r>
                        <a:rPr lang="it-IT" sz="140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CSC basso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CSC 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 e C/N 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 e C/N basso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  <a:ea typeface="Times New Roman"/>
                          <a:cs typeface="Times New Roman"/>
                        </a:rPr>
                        <a:t>Significativa secondo PCA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64436" y="26654164"/>
            <a:ext cx="5190468" cy="7331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2180937" y="12025586"/>
            <a:ext cx="4041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Immagine dell’area oggetto di studio</a:t>
            </a:r>
            <a:endParaRPr lang="it-IT" sz="2000" i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9069264" y="33011852"/>
            <a:ext cx="786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Punti di prelievo del suolo e stazioni che rappresentano le aree sorgente</a:t>
            </a:r>
            <a:endParaRPr lang="it-IT" sz="2000" i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1333000" y="25795831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Esiti Cluster Analysis</a:t>
            </a:r>
            <a:endParaRPr lang="it-IT" sz="2000" i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0680256" y="16666036"/>
            <a:ext cx="795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Proprietà chimico-fisiche del bulk </a:t>
            </a:r>
            <a:r>
              <a:rPr lang="it-IT" sz="2000" i="1" dirty="0" err="1">
                <a:solidFill>
                  <a:srgbClr val="006600"/>
                </a:solidFill>
                <a:latin typeface="Candara" pitchFamily="34" charset="0"/>
              </a:rPr>
              <a:t>soil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 e relativa statistica descrittiva (n=51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)</a:t>
            </a:r>
            <a:endParaRPr lang="it-IT" sz="2000" i="1" dirty="0">
              <a:solidFill>
                <a:srgbClr val="006600"/>
              </a:solidFill>
              <a:latin typeface="Candara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289" y="25778240"/>
            <a:ext cx="900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Esempio di classi di abbondanza: contenuto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di carbonio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totale; la freccia </a:t>
            </a:r>
            <a:r>
              <a:rPr lang="it-IT" sz="2000" i="1" dirty="0">
                <a:solidFill>
                  <a:srgbClr val="006600"/>
                </a:solidFill>
                <a:latin typeface="Candara" pitchFamily="34" charset="0"/>
              </a:rPr>
              <a:t>indica il valore della </a:t>
            </a:r>
            <a:r>
              <a:rPr lang="it-IT" sz="2000" i="1" dirty="0" smtClean="0">
                <a:solidFill>
                  <a:srgbClr val="006600"/>
                </a:solidFill>
                <a:latin typeface="Candara" pitchFamily="34" charset="0"/>
              </a:rPr>
              <a:t>mediana</a:t>
            </a:r>
            <a:endParaRPr lang="it-IT" sz="2000" b="1" dirty="0">
              <a:solidFill>
                <a:srgbClr val="0066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378601" y="22035106"/>
            <a:ext cx="5680537" cy="3672000"/>
            <a:chOff x="3378601" y="22035106"/>
            <a:chExt cx="5680537" cy="3672000"/>
          </a:xfrm>
        </p:grpSpPr>
        <p:pic>
          <p:nvPicPr>
            <p:cNvPr id="10" name="Immagin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601" y="22035106"/>
              <a:ext cx="5680537" cy="3672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AutoShape 31"/>
            <p:cNvCxnSpPr>
              <a:cxnSpLocks noChangeShapeType="1"/>
            </p:cNvCxnSpPr>
            <p:nvPr/>
          </p:nvCxnSpPr>
          <p:spPr bwMode="auto">
            <a:xfrm flipH="1">
              <a:off x="3681525" y="24554978"/>
              <a:ext cx="403225" cy="0"/>
            </a:xfrm>
            <a:prstGeom prst="straightConnector1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318400"/>
              </p:ext>
            </p:extLst>
          </p:nvPr>
        </p:nvGraphicFramePr>
        <p:xfrm>
          <a:off x="360240" y="22221401"/>
          <a:ext cx="2715349" cy="125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712"/>
                <a:gridCol w="1180414"/>
                <a:gridCol w="921223"/>
              </a:tblGrid>
              <a:tr h="22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Classe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Intervallo [g/kg]</a:t>
                      </a:r>
                      <a:endParaRPr lang="it-IT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Giudizio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Ct1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</a:t>
                      </a: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&lt;30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Basso</a:t>
                      </a:r>
                      <a:endParaRPr lang="it-IT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Ct2</a:t>
                      </a:r>
                      <a:endParaRPr lang="it-IT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30&lt;</a:t>
                      </a:r>
                      <a:r>
                        <a:rPr lang="it-IT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</a:t>
                      </a: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&lt;42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Medio basso</a:t>
                      </a:r>
                      <a:endParaRPr lang="it-IT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Ct3</a:t>
                      </a:r>
                      <a:endParaRPr lang="it-IT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42&lt;</a:t>
                      </a:r>
                      <a:r>
                        <a:rPr lang="it-IT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</a:t>
                      </a: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&lt;60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Medio alto</a:t>
                      </a:r>
                      <a:endParaRPr lang="it-IT" sz="1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1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Ct4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</a:t>
                      </a: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&gt;60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Alto</a:t>
                      </a:r>
                      <a:endParaRPr lang="it-IT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" name="Immagine 23" descr="unicatt_logoorizzontale_neg_rgb_19804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7743" y="33411962"/>
            <a:ext cx="4183489" cy="1728192"/>
          </a:xfrm>
          <a:prstGeom prst="rect">
            <a:avLst/>
          </a:prstGeom>
        </p:spPr>
      </p:pic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9732783"/>
              </p:ext>
            </p:extLst>
          </p:nvPr>
        </p:nvGraphicFramePr>
        <p:xfrm>
          <a:off x="216224" y="14329842"/>
          <a:ext cx="28365454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708"/>
                <a:gridCol w="1514588"/>
                <a:gridCol w="1152128"/>
                <a:gridCol w="1554870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  <a:gridCol w="1149708"/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pH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CaCO3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C.E.C.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Ctot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Ntot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TOC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C/N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Al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As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Ba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Be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Co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Cr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Cu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Fe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Hg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Mn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Ni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Pb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Sb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Ti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V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Zn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cmol</a:t>
                      </a:r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(+)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mg kg-1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min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6,9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4,6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19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9,4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1125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0,32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0,03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0,21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5,2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1,4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1509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0,13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85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5,9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1,6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0,11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47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max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8,7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746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38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122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7,8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85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19866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4,7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604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0,73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173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1160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20636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2,01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537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64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202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358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555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mediana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126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2,4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9,9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9875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1,7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59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0,31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2,1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35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9910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0,04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260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30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0,23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118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29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media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7,8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167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31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10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10459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1,7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108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0,33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3,5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50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10476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0,12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288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24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0,2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138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15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62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±SD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0,36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138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17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2,7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3861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1,1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136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0,18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7,2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36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164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4113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0,31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99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13</a:t>
                      </a:r>
                      <a:endParaRPr lang="it-IT" sz="2000" b="0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41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0,14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90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7,9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itchFamily="34" charset="0"/>
                        </a:rPr>
                        <a:t>103</a:t>
                      </a:r>
                      <a:endParaRPr lang="it-IT" sz="2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63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1147</TotalTime>
  <Words>1470</Words>
  <Application>Microsoft Office PowerPoint</Application>
  <PresentationFormat>Personalizzato</PresentationFormat>
  <Paragraphs>278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Manfredi</cp:lastModifiedBy>
  <cp:revision>150</cp:revision>
  <dcterms:created xsi:type="dcterms:W3CDTF">2012-08-01T11:52:54Z</dcterms:created>
  <dcterms:modified xsi:type="dcterms:W3CDTF">2012-09-12T15:08:29Z</dcterms:modified>
</cp:coreProperties>
</file>